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013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02EBFB-DA0E-420C-8855-F26EE81E0DF9}" type="datetimeFigureOut">
              <a:rPr lang="en-US" smtClean="0"/>
              <a:t>6/22/2010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27F721-7E96-4038-838D-FF6185497D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0852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286000" y="3581400"/>
            <a:ext cx="5638800" cy="19050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8F8F8"/>
              </a:solidFill>
            </a:endParaRPr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8F8F8"/>
              </a:solidFill>
            </a:endParaRPr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90DBC3A4-C12F-45C0-AB7C-04F759A6784D}" type="slidenum">
              <a:rPr lang="en-US">
                <a:solidFill>
                  <a:srgbClr val="F8F8F8"/>
                </a:solidFill>
              </a:rPr>
              <a:pPr/>
              <a:t>‹#›</a:t>
            </a:fld>
            <a:endParaRPr lang="en-US">
              <a:solidFill>
                <a:srgbClr val="F8F8F8"/>
              </a:solidFill>
            </a:endParaRPr>
          </a:p>
        </p:txBody>
      </p:sp>
      <p:grpSp>
        <p:nvGrpSpPr>
          <p:cNvPr id="24582" name="Group 6"/>
          <p:cNvGrpSpPr>
            <a:grpSpLocks/>
          </p:cNvGrpSpPr>
          <p:nvPr/>
        </p:nvGrpSpPr>
        <p:grpSpPr bwMode="auto">
          <a:xfrm>
            <a:off x="0" y="914400"/>
            <a:ext cx="8686800" cy="2514600"/>
            <a:chOff x="0" y="576"/>
            <a:chExt cx="5472" cy="1584"/>
          </a:xfrm>
        </p:grpSpPr>
        <p:sp>
          <p:nvSpPr>
            <p:cNvPr id="24583" name="Oval 7"/>
            <p:cNvSpPr>
              <a:spLocks noChangeArrowheads="1"/>
            </p:cNvSpPr>
            <p:nvPr/>
          </p:nvSpPr>
          <p:spPr bwMode="auto">
            <a:xfrm>
              <a:off x="144" y="576"/>
              <a:ext cx="1584" cy="1584"/>
            </a:xfrm>
            <a:prstGeom prst="ellipse">
              <a:avLst/>
            </a:prstGeom>
            <a:noFill/>
            <a:ln w="12700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8F8F8"/>
                </a:solidFill>
              </a:endParaRPr>
            </a:p>
          </p:txBody>
        </p:sp>
        <p:sp>
          <p:nvSpPr>
            <p:cNvPr id="24584" name="Rectangle 8"/>
            <p:cNvSpPr>
              <a:spLocks noChangeArrowheads="1"/>
            </p:cNvSpPr>
            <p:nvPr/>
          </p:nvSpPr>
          <p:spPr bwMode="hidden">
            <a:xfrm>
              <a:off x="0" y="1056"/>
              <a:ext cx="2976" cy="7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F8F8F8"/>
                </a:solidFill>
                <a:latin typeface="Times New Roman" pitchFamily="18" charset="0"/>
              </a:endParaRPr>
            </a:p>
          </p:txBody>
        </p:sp>
        <p:sp>
          <p:nvSpPr>
            <p:cNvPr id="24585" name="Rectangle 9"/>
            <p:cNvSpPr>
              <a:spLocks noChangeArrowheads="1"/>
            </p:cNvSpPr>
            <p:nvPr/>
          </p:nvSpPr>
          <p:spPr bwMode="hidden">
            <a:xfrm>
              <a:off x="2496" y="1056"/>
              <a:ext cx="2976" cy="720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F8F8F8"/>
                </a:solidFill>
                <a:latin typeface="Times New Roman" pitchFamily="18" charset="0"/>
              </a:endParaRPr>
            </a:p>
          </p:txBody>
        </p:sp>
        <p:sp>
          <p:nvSpPr>
            <p:cNvPr id="24586" name="Freeform 10"/>
            <p:cNvSpPr>
              <a:spLocks noChangeArrowheads="1"/>
            </p:cNvSpPr>
            <p:nvPr/>
          </p:nvSpPr>
          <p:spPr bwMode="auto">
            <a:xfrm>
              <a:off x="384" y="960"/>
              <a:ext cx="144" cy="913"/>
            </a:xfrm>
            <a:custGeom>
              <a:avLst/>
              <a:gdLst/>
              <a:ahLst/>
              <a:cxnLst>
                <a:cxn ang="0">
                  <a:pos x="1000" y="1000"/>
                </a:cxn>
                <a:cxn ang="0">
                  <a:pos x="0" y="1000"/>
                </a:cxn>
                <a:cxn ang="0">
                  <a:pos x="0" y="0"/>
                </a:cxn>
                <a:cxn ang="0">
                  <a:pos x="1000" y="0"/>
                </a:cxn>
              </a:cxnLst>
              <a:rect l="0" t="0" r="r" b="b"/>
              <a:pathLst>
                <a:path w="1000" h="1000">
                  <a:moveTo>
                    <a:pt x="1000" y="1000"/>
                  </a:moveTo>
                  <a:lnTo>
                    <a:pt x="0" y="1000"/>
                  </a:lnTo>
                  <a:lnTo>
                    <a:pt x="0" y="0"/>
                  </a:lnTo>
                  <a:lnTo>
                    <a:pt x="1000" y="0"/>
                  </a:lnTo>
                </a:path>
              </a:pathLst>
            </a:custGeom>
            <a:noFill/>
            <a:ln w="76200" cmpd="sng">
              <a:solidFill>
                <a:schemeClr val="tx2"/>
              </a:solidFill>
              <a:miter lim="800000"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8F8F8"/>
                </a:solidFill>
              </a:endParaRPr>
            </a:p>
          </p:txBody>
        </p:sp>
        <p:sp>
          <p:nvSpPr>
            <p:cNvPr id="24587" name="Freeform 11"/>
            <p:cNvSpPr>
              <a:spLocks noChangeArrowheads="1"/>
            </p:cNvSpPr>
            <p:nvPr/>
          </p:nvSpPr>
          <p:spPr bwMode="auto">
            <a:xfrm>
              <a:off x="4944" y="762"/>
              <a:ext cx="165" cy="86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00" y="0"/>
                </a:cxn>
                <a:cxn ang="0">
                  <a:pos x="1000" y="1000"/>
                </a:cxn>
                <a:cxn ang="0">
                  <a:pos x="0" y="1000"/>
                </a:cxn>
              </a:cxnLst>
              <a:rect l="0" t="0" r="r" b="b"/>
              <a:pathLst>
                <a:path w="1000" h="1000">
                  <a:moveTo>
                    <a:pt x="0" y="0"/>
                  </a:moveTo>
                  <a:lnTo>
                    <a:pt x="1000" y="0"/>
                  </a:lnTo>
                  <a:lnTo>
                    <a:pt x="1000" y="1000"/>
                  </a:lnTo>
                  <a:lnTo>
                    <a:pt x="0" y="1000"/>
                  </a:lnTo>
                </a:path>
              </a:pathLst>
            </a:custGeom>
            <a:noFill/>
            <a:ln w="76200" cap="flat" cmpd="sng">
              <a:solidFill>
                <a:schemeClr val="accent1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8F8F8"/>
                </a:solidFill>
              </a:endParaRPr>
            </a:p>
          </p:txBody>
        </p:sp>
      </p:grpSp>
      <p:sp>
        <p:nvSpPr>
          <p:cNvPr id="2458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838200" y="1443038"/>
            <a:ext cx="7086600" cy="1600200"/>
          </a:xfrm>
        </p:spPr>
        <p:txBody>
          <a:bodyPr anchor="ctr"/>
          <a:lstStyle>
            <a:lvl1pPr>
              <a:defRPr b="1" i="1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98558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8F8F8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8F8F8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B73104-3C2A-4FF6-A633-C0C7BACBCC5F}" type="slidenum">
              <a:rPr lang="en-US">
                <a:solidFill>
                  <a:srgbClr val="F8F8F8"/>
                </a:solidFill>
              </a:rPr>
              <a:pPr/>
              <a:t>‹#›</a:t>
            </a:fld>
            <a:endParaRPr lang="en-US">
              <a:solidFill>
                <a:srgbClr val="F8F8F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32789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1313" y="96838"/>
            <a:ext cx="1919287" cy="59991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31863" y="96838"/>
            <a:ext cx="5607050" cy="59991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8F8F8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8F8F8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8E79FD-FB06-4C59-B78A-0FF90A17D334}" type="slidenum">
              <a:rPr lang="en-US">
                <a:solidFill>
                  <a:srgbClr val="F8F8F8"/>
                </a:solidFill>
              </a:rPr>
              <a:pPr/>
              <a:t>‹#›</a:t>
            </a:fld>
            <a:endParaRPr lang="en-US">
              <a:solidFill>
                <a:srgbClr val="F8F8F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2643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8F8F8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8F8F8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1838EC-A651-4DEA-A228-8BA57F3D25F5}" type="slidenum">
              <a:rPr lang="en-US">
                <a:solidFill>
                  <a:srgbClr val="F8F8F8"/>
                </a:solidFill>
              </a:rPr>
              <a:pPr/>
              <a:t>‹#›</a:t>
            </a:fld>
            <a:endParaRPr lang="en-US">
              <a:solidFill>
                <a:srgbClr val="F8F8F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762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8F8F8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8F8F8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6D947E-2C51-4511-8AD1-CC02167C7EA3}" type="slidenum">
              <a:rPr lang="en-US">
                <a:solidFill>
                  <a:srgbClr val="F8F8F8"/>
                </a:solidFill>
              </a:rPr>
              <a:pPr/>
              <a:t>‹#›</a:t>
            </a:fld>
            <a:endParaRPr lang="en-US">
              <a:solidFill>
                <a:srgbClr val="F8F8F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1255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9325" y="1981200"/>
            <a:ext cx="3754438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56163" y="1981200"/>
            <a:ext cx="3754437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8F8F8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8F8F8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57F91E-CC73-4527-9B4F-EA395C28DFE2}" type="slidenum">
              <a:rPr lang="en-US">
                <a:solidFill>
                  <a:srgbClr val="F8F8F8"/>
                </a:solidFill>
              </a:rPr>
              <a:pPr/>
              <a:t>‹#›</a:t>
            </a:fld>
            <a:endParaRPr lang="en-US">
              <a:solidFill>
                <a:srgbClr val="F8F8F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6180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8F8F8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8F8F8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827FAD-CCF0-4E41-9E2C-8BC0292F1DFD}" type="slidenum">
              <a:rPr lang="en-US">
                <a:solidFill>
                  <a:srgbClr val="F8F8F8"/>
                </a:solidFill>
              </a:rPr>
              <a:pPr/>
              <a:t>‹#›</a:t>
            </a:fld>
            <a:endParaRPr lang="en-US">
              <a:solidFill>
                <a:srgbClr val="F8F8F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9414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8F8F8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8F8F8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85E19B-C6DF-4752-A5E0-A8A30C492D50}" type="slidenum">
              <a:rPr lang="en-US">
                <a:solidFill>
                  <a:srgbClr val="F8F8F8"/>
                </a:solidFill>
              </a:rPr>
              <a:pPr/>
              <a:t>‹#›</a:t>
            </a:fld>
            <a:endParaRPr lang="en-US">
              <a:solidFill>
                <a:srgbClr val="F8F8F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5679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8F8F8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8F8F8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6457EF-D818-485E-A5DA-DED9BB4CD773}" type="slidenum">
              <a:rPr lang="en-US">
                <a:solidFill>
                  <a:srgbClr val="F8F8F8"/>
                </a:solidFill>
              </a:rPr>
              <a:pPr/>
              <a:t>‹#›</a:t>
            </a:fld>
            <a:endParaRPr lang="en-US">
              <a:solidFill>
                <a:srgbClr val="F8F8F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4135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8F8F8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8F8F8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518AA2-4EDE-489C-BB3A-1CA080EAB248}" type="slidenum">
              <a:rPr lang="en-US">
                <a:solidFill>
                  <a:srgbClr val="F8F8F8"/>
                </a:solidFill>
              </a:rPr>
              <a:pPr/>
              <a:t>‹#›</a:t>
            </a:fld>
            <a:endParaRPr lang="en-US">
              <a:solidFill>
                <a:srgbClr val="F8F8F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0615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8F8F8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8F8F8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F817D3-3145-41AF-8457-6BB8EA589DDC}" type="slidenum">
              <a:rPr lang="en-US">
                <a:solidFill>
                  <a:srgbClr val="F8F8F8"/>
                </a:solidFill>
              </a:rPr>
              <a:pPr/>
              <a:t>‹#›</a:t>
            </a:fld>
            <a:endParaRPr lang="en-US">
              <a:solidFill>
                <a:srgbClr val="F8F8F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4373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1377950"/>
            <a:ext cx="2133600" cy="1016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F8F8F8"/>
              </a:solidFill>
              <a:latin typeface="Times New Roman" pitchFamily="18" charset="0"/>
            </a:endParaRPr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1447800" y="1377950"/>
            <a:ext cx="7239000" cy="101600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F8F8F8"/>
              </a:solidFill>
              <a:latin typeface="Times New Roman" pitchFamily="18" charset="0"/>
            </a:endParaRP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931863" y="96838"/>
            <a:ext cx="7158037" cy="141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949325" y="1981200"/>
            <a:ext cx="7661275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4615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8F8F8"/>
              </a:solidFill>
            </a:endParaRPr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8F8F8"/>
              </a:solidFill>
            </a:endParaRPr>
          </a:p>
        </p:txBody>
      </p:sp>
      <p:sp>
        <p:nvSpPr>
          <p:cNvPr id="23560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68B4A35-C27B-4BEE-A2BA-F5E627C5EC7C}" type="slidenum">
              <a:rPr lang="en-US">
                <a:solidFill>
                  <a:srgbClr val="F8F8F8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F8F8F8"/>
              </a:solidFill>
            </a:endParaRPr>
          </a:p>
        </p:txBody>
      </p:sp>
      <p:sp>
        <p:nvSpPr>
          <p:cNvPr id="23561" name="Freeform 9"/>
          <p:cNvSpPr>
            <a:spLocks noChangeArrowheads="1"/>
          </p:cNvSpPr>
          <p:nvPr/>
        </p:nvSpPr>
        <p:spPr bwMode="auto">
          <a:xfrm>
            <a:off x="838200" y="561975"/>
            <a:ext cx="152400" cy="1066800"/>
          </a:xfrm>
          <a:custGeom>
            <a:avLst/>
            <a:gdLst/>
            <a:ahLst/>
            <a:cxnLst>
              <a:cxn ang="0">
                <a:pos x="1000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1000" y="1000"/>
                </a:moveTo>
                <a:lnTo>
                  <a:pt x="0" y="1000"/>
                </a:ln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76200" cmpd="sng">
            <a:solidFill>
              <a:schemeClr val="tx2"/>
            </a:solidFill>
            <a:miter lim="800000"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8F8F8"/>
              </a:solidFill>
            </a:endParaRPr>
          </a:p>
        </p:txBody>
      </p:sp>
      <p:sp>
        <p:nvSpPr>
          <p:cNvPr id="23562" name="Freeform 10"/>
          <p:cNvSpPr>
            <a:spLocks noChangeArrowheads="1"/>
          </p:cNvSpPr>
          <p:nvPr/>
        </p:nvSpPr>
        <p:spPr bwMode="auto">
          <a:xfrm>
            <a:off x="8262938" y="269875"/>
            <a:ext cx="152400" cy="10731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000" y="0"/>
              </a:cxn>
              <a:cxn ang="0">
                <a:pos x="1000" y="1000"/>
              </a:cxn>
              <a:cxn ang="0">
                <a:pos x="0" y="1000"/>
              </a:cxn>
            </a:cxnLst>
            <a:rect l="0" t="0" r="r" b="b"/>
            <a:pathLst>
              <a:path w="1000" h="1000">
                <a:moveTo>
                  <a:pt x="0" y="0"/>
                </a:moveTo>
                <a:lnTo>
                  <a:pt x="1000" y="0"/>
                </a:lnTo>
                <a:lnTo>
                  <a:pt x="1000" y="1000"/>
                </a:lnTo>
                <a:lnTo>
                  <a:pt x="0" y="1000"/>
                </a:lnTo>
              </a:path>
            </a:pathLst>
          </a:custGeom>
          <a:noFill/>
          <a:ln w="762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8F8F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1272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Arial" charset="0"/>
        </a:defRPr>
      </a:lvl9pPr>
    </p:titleStyle>
    <p:bodyStyle>
      <a:lvl1pPr marL="447675" indent="-447675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3200">
          <a:solidFill>
            <a:schemeClr val="hlink"/>
          </a:solidFill>
          <a:latin typeface="+mn-lt"/>
          <a:ea typeface="+mn-ea"/>
          <a:cs typeface="+mn-cs"/>
        </a:defRPr>
      </a:lvl1pPr>
      <a:lvl2pPr marL="889000" indent="-439738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¡"/>
        <a:defRPr sz="2800">
          <a:solidFill>
            <a:schemeClr val="hlink"/>
          </a:solidFill>
          <a:latin typeface="+mn-lt"/>
        </a:defRPr>
      </a:lvl2pPr>
      <a:lvl3pPr marL="1293813" indent="-4032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400">
          <a:solidFill>
            <a:schemeClr val="hlink"/>
          </a:solidFill>
          <a:latin typeface="+mn-lt"/>
        </a:defRPr>
      </a:lvl3pPr>
      <a:lvl4pPr marL="1681163" indent="-385763" algn="l" rtl="0" fontAlgn="base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¡"/>
        <a:defRPr sz="2000">
          <a:solidFill>
            <a:schemeClr val="hlink"/>
          </a:solidFill>
          <a:latin typeface="+mn-lt"/>
        </a:defRPr>
      </a:lvl4pPr>
      <a:lvl5pPr marL="20701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hlink"/>
          </a:solidFill>
          <a:latin typeface="+mn-lt"/>
        </a:defRPr>
      </a:lvl5pPr>
      <a:lvl6pPr marL="25273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hlink"/>
          </a:solidFill>
          <a:latin typeface="+mn-lt"/>
        </a:defRPr>
      </a:lvl6pPr>
      <a:lvl7pPr marL="29845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hlink"/>
          </a:solidFill>
          <a:latin typeface="+mn-lt"/>
        </a:defRPr>
      </a:lvl7pPr>
      <a:lvl8pPr marL="34417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hlink"/>
          </a:solidFill>
          <a:latin typeface="+mn-lt"/>
        </a:defRPr>
      </a:lvl8pPr>
      <a:lvl9pPr marL="38989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hlink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schemeClr val="accent3"/>
                </a:solidFill>
              </a:rPr>
              <a:t>Perennials All Season Long!</a:t>
            </a:r>
            <a:endParaRPr lang="en-US" sz="3200" dirty="0">
              <a:solidFill>
                <a:schemeClr val="accent3"/>
              </a:solidFill>
            </a:endParaRPr>
          </a:p>
        </p:txBody>
      </p:sp>
      <p:pic>
        <p:nvPicPr>
          <p:cNvPr id="4" name="Picture 4" descr="Greenspc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90800" y="2895600"/>
            <a:ext cx="5334000" cy="2579688"/>
          </a:xfrm>
          <a:prstGeom prst="rect">
            <a:avLst/>
          </a:prstGeom>
          <a:noFill/>
          <a:ln w="25400">
            <a:solidFill>
              <a:schemeClr val="hlink"/>
            </a:solidFill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6001420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Maintenance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800"/>
              </a:spcBef>
            </a:pPr>
            <a:r>
              <a:rPr lang="en-US" dirty="0" smtClean="0"/>
              <a:t>Bulb planting for next season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Dividing overgrowth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Mulch for winter protection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Redesigning beds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8074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Celebrate Spring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3125" y="1828800"/>
            <a:ext cx="7661275" cy="4114800"/>
          </a:xfrm>
        </p:spPr>
        <p:txBody>
          <a:bodyPr/>
          <a:lstStyle/>
          <a:p>
            <a:r>
              <a:rPr lang="en-US" dirty="0" smtClean="0"/>
              <a:t>Daffodils</a:t>
            </a:r>
          </a:p>
          <a:p>
            <a:r>
              <a:rPr lang="en-US" dirty="0" smtClean="0"/>
              <a:t>Tulips</a:t>
            </a:r>
          </a:p>
          <a:p>
            <a:r>
              <a:rPr lang="en-US" dirty="0" smtClean="0"/>
              <a:t>Hyacinths</a:t>
            </a:r>
          </a:p>
          <a:p>
            <a:r>
              <a:rPr lang="en-US" dirty="0" smtClean="0"/>
              <a:t>Jonquils</a:t>
            </a:r>
          </a:p>
          <a:p>
            <a:r>
              <a:rPr lang="en-US" dirty="0" smtClean="0"/>
              <a:t>Primrose</a:t>
            </a:r>
          </a:p>
          <a:p>
            <a:r>
              <a:rPr lang="en-US" dirty="0" smtClean="0"/>
              <a:t>Lungwort</a:t>
            </a:r>
          </a:p>
          <a:p>
            <a:r>
              <a:rPr lang="en-US" dirty="0" smtClean="0"/>
              <a:t>Forget-me-nots</a:t>
            </a:r>
            <a:endParaRPr lang="en-US" dirty="0" smtClean="0"/>
          </a:p>
          <a:p>
            <a:r>
              <a:rPr lang="en-US" dirty="0" smtClean="0"/>
              <a:t>Rhododendrons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39489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Preparing the Soil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 organic matter</a:t>
            </a:r>
          </a:p>
          <a:p>
            <a:pPr lvl="1"/>
            <a:r>
              <a:rPr lang="en-US" dirty="0" smtClean="0"/>
              <a:t>Leaves</a:t>
            </a:r>
          </a:p>
          <a:p>
            <a:pPr lvl="1"/>
            <a:r>
              <a:rPr lang="en-US" dirty="0" smtClean="0"/>
              <a:t>Straw</a:t>
            </a:r>
          </a:p>
          <a:p>
            <a:pPr lvl="1"/>
            <a:r>
              <a:rPr lang="en-US" dirty="0" smtClean="0"/>
              <a:t>Manure</a:t>
            </a:r>
          </a:p>
          <a:p>
            <a:pPr lvl="1"/>
            <a:r>
              <a:rPr lang="en-US" dirty="0" smtClean="0"/>
              <a:t>Compost</a:t>
            </a:r>
          </a:p>
          <a:p>
            <a:r>
              <a:rPr lang="en-US" dirty="0" smtClean="0"/>
              <a:t>Enrichment</a:t>
            </a:r>
          </a:p>
          <a:p>
            <a:pPr lvl="1"/>
            <a:r>
              <a:rPr lang="en-US" dirty="0" smtClean="0"/>
              <a:t>Bone meal</a:t>
            </a:r>
          </a:p>
          <a:p>
            <a:pPr lvl="1"/>
            <a:r>
              <a:rPr lang="en-US" dirty="0" smtClean="0"/>
              <a:t>Peat moss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56687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June Magic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905000"/>
            <a:ext cx="7661275" cy="4114800"/>
          </a:xfrm>
        </p:spPr>
        <p:txBody>
          <a:bodyPr/>
          <a:lstStyle/>
          <a:p>
            <a:r>
              <a:rPr lang="en-US" dirty="0" smtClean="0"/>
              <a:t>Oriental poppies</a:t>
            </a:r>
          </a:p>
          <a:p>
            <a:r>
              <a:rPr lang="en-US" dirty="0" smtClean="0"/>
              <a:t>Irises</a:t>
            </a:r>
          </a:p>
          <a:p>
            <a:r>
              <a:rPr lang="en-US" dirty="0" smtClean="0"/>
              <a:t>Coral bells</a:t>
            </a:r>
          </a:p>
          <a:p>
            <a:r>
              <a:rPr lang="en-US" dirty="0" smtClean="0"/>
              <a:t>Foxgloves</a:t>
            </a:r>
          </a:p>
          <a:p>
            <a:r>
              <a:rPr lang="en-US" dirty="0" smtClean="0"/>
              <a:t>Peonies</a:t>
            </a:r>
          </a:p>
          <a:p>
            <a:r>
              <a:rPr lang="en-US" dirty="0" smtClean="0"/>
              <a:t>Veronica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92359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Midsummer Bounty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828800"/>
            <a:ext cx="7661275" cy="4114800"/>
          </a:xfrm>
        </p:spPr>
        <p:txBody>
          <a:bodyPr/>
          <a:lstStyle/>
          <a:p>
            <a:r>
              <a:rPr lang="en-US" dirty="0" smtClean="0"/>
              <a:t>Lilies</a:t>
            </a:r>
          </a:p>
          <a:p>
            <a:r>
              <a:rPr lang="en-US" dirty="0" smtClean="0"/>
              <a:t>Delphiniums</a:t>
            </a:r>
          </a:p>
          <a:p>
            <a:r>
              <a:rPr lang="en-US" dirty="0" smtClean="0"/>
              <a:t>Baby’s breath</a:t>
            </a:r>
          </a:p>
          <a:p>
            <a:r>
              <a:rPr lang="en-US" dirty="0" smtClean="0"/>
              <a:t>Monkshood</a:t>
            </a:r>
          </a:p>
          <a:p>
            <a:r>
              <a:rPr lang="en-US" dirty="0" smtClean="0"/>
              <a:t>Yarrows</a:t>
            </a:r>
          </a:p>
          <a:p>
            <a:r>
              <a:rPr lang="en-US" dirty="0" smtClean="0"/>
              <a:t>Bellflowers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83752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Blooms to Bring in the Fall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Black-eyed </a:t>
            </a:r>
            <a:r>
              <a:rPr lang="en-US" dirty="0" err="1" smtClean="0"/>
              <a:t>Susans</a:t>
            </a:r>
            <a:endParaRPr lang="en-US" dirty="0" smtClean="0"/>
          </a:p>
          <a:p>
            <a:r>
              <a:rPr lang="en-US" dirty="0" smtClean="0"/>
              <a:t>Sunflowers</a:t>
            </a:r>
          </a:p>
          <a:p>
            <a:r>
              <a:rPr lang="en-US" dirty="0" smtClean="0"/>
              <a:t>Purple </a:t>
            </a:r>
            <a:r>
              <a:rPr lang="en-US" dirty="0" smtClean="0"/>
              <a:t>coneflowers</a:t>
            </a:r>
            <a:endParaRPr lang="en-US" dirty="0" smtClean="0"/>
          </a:p>
          <a:p>
            <a:r>
              <a:rPr lang="en-US" dirty="0" smtClean="0"/>
              <a:t>Black snakeroot</a:t>
            </a:r>
          </a:p>
          <a:p>
            <a:r>
              <a:rPr lang="en-US" dirty="0" smtClean="0"/>
              <a:t>Globe thistles</a:t>
            </a:r>
          </a:p>
          <a:p>
            <a:r>
              <a:rPr lang="en-US" dirty="0" smtClean="0"/>
              <a:t>Showy stonecrop</a:t>
            </a:r>
          </a:p>
          <a:p>
            <a:r>
              <a:rPr lang="en-US" dirty="0" smtClean="0"/>
              <a:t>Chrysanthemums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57666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676400" y="3581400"/>
            <a:ext cx="6096000" cy="1905000"/>
          </a:xfrm>
        </p:spPr>
        <p:txBody>
          <a:bodyPr/>
          <a:lstStyle/>
          <a:p>
            <a:r>
              <a:rPr lang="en-US" sz="3600" dirty="0" smtClean="0"/>
              <a:t>Better Homes and Gardens</a:t>
            </a:r>
            <a:r>
              <a:rPr lang="en-US" sz="3600" baseline="30000" dirty="0" smtClean="0"/>
              <a:t>®</a:t>
            </a:r>
            <a:endParaRPr lang="en-US" sz="3600" dirty="0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400" b="0" i="0" dirty="0" smtClean="0">
                <a:solidFill>
                  <a:schemeClr val="accent3"/>
                </a:solidFill>
              </a:rPr>
              <a:t>Gardening Magazine</a:t>
            </a:r>
            <a:endParaRPr lang="en-US" sz="4400" b="0" i="0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1302946"/>
      </p:ext>
    </p:extLst>
  </p:cSld>
  <p:clrMapOvr>
    <a:masterClrMapping/>
  </p:clrMapOvr>
</p:sld>
</file>

<file path=ppt/theme/theme1.xml><?xml version="1.0" encoding="utf-8"?>
<a:theme xmlns:a="http://schemas.openxmlformats.org/drawingml/2006/main" name="Axis">
  <a:themeElements>
    <a:clrScheme name="Axis 14">
      <a:dk1>
        <a:srgbClr val="F8F8F8"/>
      </a:dk1>
      <a:lt1>
        <a:srgbClr val="FFFFFF"/>
      </a:lt1>
      <a:dk2>
        <a:srgbClr val="FFFFFF"/>
      </a:dk2>
      <a:lt2>
        <a:srgbClr val="080808"/>
      </a:lt2>
      <a:accent1>
        <a:srgbClr val="0099FF"/>
      </a:accent1>
      <a:accent2>
        <a:srgbClr val="00CC99"/>
      </a:accent2>
      <a:accent3>
        <a:srgbClr val="FFFFFF"/>
      </a:accent3>
      <a:accent4>
        <a:srgbClr val="D4D4D4"/>
      </a:accent4>
      <a:accent5>
        <a:srgbClr val="AACAFF"/>
      </a:accent5>
      <a:accent6>
        <a:srgbClr val="00B98A"/>
      </a:accent6>
      <a:hlink>
        <a:srgbClr val="CC6600"/>
      </a:hlink>
      <a:folHlink>
        <a:srgbClr val="B2B282"/>
      </a:folHlink>
    </a:clrScheme>
    <a:fontScheme name="Axi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Axis 1">
        <a:dk1>
          <a:srgbClr val="080808"/>
        </a:dk1>
        <a:lt1>
          <a:srgbClr val="F8F8F8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ADAAAA"/>
        </a:accent3>
        <a:accent4>
          <a:srgbClr val="D4D4D4"/>
        </a:accent4>
        <a:accent5>
          <a:srgbClr val="FFCAAA"/>
        </a:accent5>
        <a:accent6>
          <a:srgbClr val="B92D00"/>
        </a:accent6>
        <a:hlink>
          <a:srgbClr val="CC66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2">
        <a:dk1>
          <a:srgbClr val="333333"/>
        </a:dk1>
        <a:lt1>
          <a:srgbClr val="F8F8F8"/>
        </a:lt1>
        <a:dk2>
          <a:srgbClr val="800000"/>
        </a:dk2>
        <a:lt2>
          <a:srgbClr val="FFFFFF"/>
        </a:lt2>
        <a:accent1>
          <a:srgbClr val="CC9900"/>
        </a:accent1>
        <a:accent2>
          <a:srgbClr val="666666"/>
        </a:accent2>
        <a:accent3>
          <a:srgbClr val="C0AAAA"/>
        </a:accent3>
        <a:accent4>
          <a:srgbClr val="D4D4D4"/>
        </a:accent4>
        <a:accent5>
          <a:srgbClr val="E2CAAA"/>
        </a:accent5>
        <a:accent6>
          <a:srgbClr val="5C5C5C"/>
        </a:accent6>
        <a:hlink>
          <a:srgbClr val="CC6600"/>
        </a:hlink>
        <a:folHlink>
          <a:srgbClr val="95A58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3">
        <a:dk1>
          <a:srgbClr val="5F5F5F"/>
        </a:dk1>
        <a:lt1>
          <a:srgbClr val="A4BEE0"/>
        </a:lt1>
        <a:dk2>
          <a:srgbClr val="013253"/>
        </a:dk2>
        <a:lt2>
          <a:srgbClr val="FFFFFF"/>
        </a:lt2>
        <a:accent1>
          <a:srgbClr val="588480"/>
        </a:accent1>
        <a:accent2>
          <a:srgbClr val="6600FF"/>
        </a:accent2>
        <a:accent3>
          <a:srgbClr val="AAADB3"/>
        </a:accent3>
        <a:accent4>
          <a:srgbClr val="8BA2BF"/>
        </a:accent4>
        <a:accent5>
          <a:srgbClr val="B4C2C0"/>
        </a:accent5>
        <a:accent6>
          <a:srgbClr val="5C00E7"/>
        </a:accent6>
        <a:hlink>
          <a:srgbClr val="CCCC00"/>
        </a:hlink>
        <a:folHlink>
          <a:srgbClr val="5F5F5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4">
        <a:dk1>
          <a:srgbClr val="003300"/>
        </a:dk1>
        <a:lt1>
          <a:srgbClr val="F8F8F8"/>
        </a:lt1>
        <a:dk2>
          <a:srgbClr val="3D4A1C"/>
        </a:dk2>
        <a:lt2>
          <a:srgbClr val="FFFFFF"/>
        </a:lt2>
        <a:accent1>
          <a:srgbClr val="99CC00"/>
        </a:accent1>
        <a:accent2>
          <a:srgbClr val="669900"/>
        </a:accent2>
        <a:accent3>
          <a:srgbClr val="AFB1AB"/>
        </a:accent3>
        <a:accent4>
          <a:srgbClr val="D4D4D4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5">
        <a:dk1>
          <a:srgbClr val="333333"/>
        </a:dk1>
        <a:lt1>
          <a:srgbClr val="F8F8F8"/>
        </a:lt1>
        <a:dk2>
          <a:srgbClr val="005D8C"/>
        </a:dk2>
        <a:lt2>
          <a:srgbClr val="FFFFFF"/>
        </a:lt2>
        <a:accent1>
          <a:srgbClr val="00CC99"/>
        </a:accent1>
        <a:accent2>
          <a:srgbClr val="0099CC"/>
        </a:accent2>
        <a:accent3>
          <a:srgbClr val="AAB6C5"/>
        </a:accent3>
        <a:accent4>
          <a:srgbClr val="D4D4D4"/>
        </a:accent4>
        <a:accent5>
          <a:srgbClr val="AAE2CA"/>
        </a:accent5>
        <a:accent6>
          <a:srgbClr val="008AB9"/>
        </a:accent6>
        <a:hlink>
          <a:srgbClr val="FFCC00"/>
        </a:hlink>
        <a:folHlink>
          <a:srgbClr val="D8D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6">
        <a:dk1>
          <a:srgbClr val="000000"/>
        </a:dk1>
        <a:lt1>
          <a:srgbClr val="ECAE00"/>
        </a:lt1>
        <a:dk2>
          <a:srgbClr val="FFFFFF"/>
        </a:dk2>
        <a:lt2>
          <a:srgbClr val="333333"/>
        </a:lt2>
        <a:accent1>
          <a:srgbClr val="CC6600"/>
        </a:accent1>
        <a:accent2>
          <a:srgbClr val="BA6D10"/>
        </a:accent2>
        <a:accent3>
          <a:srgbClr val="F4D3AA"/>
        </a:accent3>
        <a:accent4>
          <a:srgbClr val="000000"/>
        </a:accent4>
        <a:accent5>
          <a:srgbClr val="E2B8AA"/>
        </a:accent5>
        <a:accent6>
          <a:srgbClr val="A8620D"/>
        </a:accent6>
        <a:hlink>
          <a:srgbClr val="666633"/>
        </a:hlink>
        <a:folHlink>
          <a:srgbClr val="8D996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xis 7">
        <a:dk1>
          <a:srgbClr val="000000"/>
        </a:dk1>
        <a:lt1>
          <a:srgbClr val="FFFFFF"/>
        </a:lt1>
        <a:dk2>
          <a:srgbClr val="372221"/>
        </a:dk2>
        <a:lt2>
          <a:srgbClr val="808080"/>
        </a:lt2>
        <a:accent1>
          <a:srgbClr val="009999"/>
        </a:accent1>
        <a:accent2>
          <a:srgbClr val="9AAC98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8B9B89"/>
        </a:accent6>
        <a:hlink>
          <a:srgbClr val="666699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xis 8">
        <a:dk1>
          <a:srgbClr val="292929"/>
        </a:dk1>
        <a:lt1>
          <a:srgbClr val="FFFFFF"/>
        </a:lt1>
        <a:dk2>
          <a:srgbClr val="000000"/>
        </a:dk2>
        <a:lt2>
          <a:srgbClr val="808080"/>
        </a:lt2>
        <a:accent1>
          <a:srgbClr val="CC9900"/>
        </a:accent1>
        <a:accent2>
          <a:srgbClr val="CCCC99"/>
        </a:accent2>
        <a:accent3>
          <a:srgbClr val="FFFFFF"/>
        </a:accent3>
        <a:accent4>
          <a:srgbClr val="212121"/>
        </a:accent4>
        <a:accent5>
          <a:srgbClr val="E2CAAA"/>
        </a:accent5>
        <a:accent6>
          <a:srgbClr val="B9B98A"/>
        </a:accent6>
        <a:hlink>
          <a:srgbClr val="9999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xis 9">
        <a:dk1>
          <a:srgbClr val="F8F8F8"/>
        </a:dk1>
        <a:lt1>
          <a:srgbClr val="EBFDFF"/>
        </a:lt1>
        <a:dk2>
          <a:srgbClr val="FFFFFF"/>
        </a:dk2>
        <a:lt2>
          <a:srgbClr val="080808"/>
        </a:lt2>
        <a:accent1>
          <a:srgbClr val="FF9900"/>
        </a:accent1>
        <a:accent2>
          <a:srgbClr val="CC3300"/>
        </a:accent2>
        <a:accent3>
          <a:srgbClr val="F3FEFF"/>
        </a:accent3>
        <a:accent4>
          <a:srgbClr val="D4D4D4"/>
        </a:accent4>
        <a:accent5>
          <a:srgbClr val="FFCAAA"/>
        </a:accent5>
        <a:accent6>
          <a:srgbClr val="B92D00"/>
        </a:accent6>
        <a:hlink>
          <a:srgbClr val="CC6600"/>
        </a:hlink>
        <a:folHlink>
          <a:srgbClr val="B2B28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xis 10">
        <a:dk1>
          <a:srgbClr val="F8F8F8"/>
        </a:dk1>
        <a:lt1>
          <a:srgbClr val="FFFFFF"/>
        </a:lt1>
        <a:dk2>
          <a:srgbClr val="FFFFFF"/>
        </a:dk2>
        <a:lt2>
          <a:srgbClr val="080808"/>
        </a:lt2>
        <a:accent1>
          <a:srgbClr val="FF9900"/>
        </a:accent1>
        <a:accent2>
          <a:srgbClr val="CC3300"/>
        </a:accent2>
        <a:accent3>
          <a:srgbClr val="FFFFFF"/>
        </a:accent3>
        <a:accent4>
          <a:srgbClr val="D4D4D4"/>
        </a:accent4>
        <a:accent5>
          <a:srgbClr val="FFCAAA"/>
        </a:accent5>
        <a:accent6>
          <a:srgbClr val="B92D00"/>
        </a:accent6>
        <a:hlink>
          <a:srgbClr val="CC6600"/>
        </a:hlink>
        <a:folHlink>
          <a:srgbClr val="B2B28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xis 11">
        <a:dk1>
          <a:srgbClr val="F8F8F8"/>
        </a:dk1>
        <a:lt1>
          <a:srgbClr val="FFFFFF"/>
        </a:lt1>
        <a:dk2>
          <a:srgbClr val="FFFFFF"/>
        </a:dk2>
        <a:lt2>
          <a:srgbClr val="080808"/>
        </a:lt2>
        <a:accent1>
          <a:srgbClr val="3366FF"/>
        </a:accent1>
        <a:accent2>
          <a:srgbClr val="CC3300"/>
        </a:accent2>
        <a:accent3>
          <a:srgbClr val="FFFFFF"/>
        </a:accent3>
        <a:accent4>
          <a:srgbClr val="D4D4D4"/>
        </a:accent4>
        <a:accent5>
          <a:srgbClr val="ADB8FF"/>
        </a:accent5>
        <a:accent6>
          <a:srgbClr val="B92D00"/>
        </a:accent6>
        <a:hlink>
          <a:srgbClr val="CC6600"/>
        </a:hlink>
        <a:folHlink>
          <a:srgbClr val="B2B28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xis 12">
        <a:dk1>
          <a:srgbClr val="F8F8F8"/>
        </a:dk1>
        <a:lt1>
          <a:srgbClr val="FFFFFF"/>
        </a:lt1>
        <a:dk2>
          <a:srgbClr val="FFFFFF"/>
        </a:dk2>
        <a:lt2>
          <a:srgbClr val="080808"/>
        </a:lt2>
        <a:accent1>
          <a:srgbClr val="00CC99"/>
        </a:accent1>
        <a:accent2>
          <a:srgbClr val="CC3300"/>
        </a:accent2>
        <a:accent3>
          <a:srgbClr val="FFFFFF"/>
        </a:accent3>
        <a:accent4>
          <a:srgbClr val="D4D4D4"/>
        </a:accent4>
        <a:accent5>
          <a:srgbClr val="AAE2CA"/>
        </a:accent5>
        <a:accent6>
          <a:srgbClr val="B92D00"/>
        </a:accent6>
        <a:hlink>
          <a:srgbClr val="CC6600"/>
        </a:hlink>
        <a:folHlink>
          <a:srgbClr val="B2B28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xis 13">
        <a:dk1>
          <a:srgbClr val="F8F8F8"/>
        </a:dk1>
        <a:lt1>
          <a:srgbClr val="FFFFFF"/>
        </a:lt1>
        <a:dk2>
          <a:srgbClr val="FFFFFF"/>
        </a:dk2>
        <a:lt2>
          <a:srgbClr val="080808"/>
        </a:lt2>
        <a:accent1>
          <a:srgbClr val="00CC99"/>
        </a:accent1>
        <a:accent2>
          <a:srgbClr val="00CC99"/>
        </a:accent2>
        <a:accent3>
          <a:srgbClr val="FFFFFF"/>
        </a:accent3>
        <a:accent4>
          <a:srgbClr val="D4D4D4"/>
        </a:accent4>
        <a:accent5>
          <a:srgbClr val="AAE2CA"/>
        </a:accent5>
        <a:accent6>
          <a:srgbClr val="00B98A"/>
        </a:accent6>
        <a:hlink>
          <a:srgbClr val="CC6600"/>
        </a:hlink>
        <a:folHlink>
          <a:srgbClr val="B2B28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xis 14">
        <a:dk1>
          <a:srgbClr val="F8F8F8"/>
        </a:dk1>
        <a:lt1>
          <a:srgbClr val="FFFFFF"/>
        </a:lt1>
        <a:dk2>
          <a:srgbClr val="FFFFFF"/>
        </a:dk2>
        <a:lt2>
          <a:srgbClr val="080808"/>
        </a:lt2>
        <a:accent1>
          <a:srgbClr val="0099FF"/>
        </a:accent1>
        <a:accent2>
          <a:srgbClr val="00CC99"/>
        </a:accent2>
        <a:accent3>
          <a:srgbClr val="FFFFFF"/>
        </a:accent3>
        <a:accent4>
          <a:srgbClr val="D4D4D4"/>
        </a:accent4>
        <a:accent5>
          <a:srgbClr val="AACAFF"/>
        </a:accent5>
        <a:accent6>
          <a:srgbClr val="00B98A"/>
        </a:accent6>
        <a:hlink>
          <a:srgbClr val="CC6600"/>
        </a:hlink>
        <a:folHlink>
          <a:srgbClr val="B2B28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88</Words>
  <Application>Microsoft Office PowerPoint</Application>
  <PresentationFormat>On-screen Show (4:3)</PresentationFormat>
  <Paragraphs>48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Axis</vt:lpstr>
      <vt:lpstr>Perennials All Season Long!</vt:lpstr>
      <vt:lpstr>Maintenance</vt:lpstr>
      <vt:lpstr>Celebrate Spring</vt:lpstr>
      <vt:lpstr>Preparing the Soil</vt:lpstr>
      <vt:lpstr>June Magic</vt:lpstr>
      <vt:lpstr>Midsummer Bounty</vt:lpstr>
      <vt:lpstr>Blooms to Bring in the Fall</vt:lpstr>
      <vt:lpstr>Gardening Magazine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Student Name</dc:creator>
  <cp:lastModifiedBy>Student Name</cp:lastModifiedBy>
  <cp:revision>10</cp:revision>
  <dcterms:created xsi:type="dcterms:W3CDTF">2010-04-22T03:36:24Z</dcterms:created>
  <dcterms:modified xsi:type="dcterms:W3CDTF">2010-06-22T20:45:27Z</dcterms:modified>
</cp:coreProperties>
</file>