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4834F-06D6-4B23-B8A9-3789796F7F70}" type="datetimeFigureOut">
              <a:rPr lang="en-US" smtClean="0"/>
              <a:t>4/26/2010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4F35-AC90-460C-834D-24DBFAC06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990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2"/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52400" y="99060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edit Master subtitle style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1752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438400" y="6248400"/>
            <a:ext cx="32004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0198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4984C5F5-4211-47ED-8617-36D403F04A55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51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lvl1pPr>
              <a:buFont typeface="Wingdings"/>
              <a:buChar char="§"/>
              <a:defRPr sz="2400" i="0"/>
            </a:lvl1pPr>
            <a:lvl2pPr>
              <a:buFont typeface="Arial"/>
              <a:buChar char="•"/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45CEC-5AF6-4B81-81AA-B08E852E83C3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6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8EF80-43C4-488B-B627-2795BB4C52D8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6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4B7C-9CAE-4AF1-A0AD-E3DA1FD07511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3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3619500" cy="4114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000500" y="1981200"/>
            <a:ext cx="3619500" cy="41148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A8B21-4D57-4282-A870-0A8CD2763B6F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3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9D2F0-1C72-404E-B98E-F42102710E33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50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B68C-D0EA-452B-ADD6-475D7DB231ED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20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5172-1D42-4CFA-AB9F-94DA325359D3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56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899A7-BA60-4CE3-BD5B-123556663C74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36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D4D1-2691-4219-B9CB-DD951A78EE4C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66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7419975" y="0"/>
            <a:ext cx="1730375" cy="6858000"/>
            <a:chOff x="4667" y="0"/>
            <a:chExt cx="109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4973" y="0"/>
              <a:ext cx="783" cy="20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2"/>
            <a:srcRect r="13902" b="31862"/>
            <a:stretch>
              <a:fillRect/>
            </a:stretch>
          </p:blipFill>
          <p:spPr bwMode="auto">
            <a:xfrm>
              <a:off x="4667" y="293"/>
              <a:ext cx="1090" cy="4027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</p:grp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609600"/>
            <a:ext cx="7391400" cy="1143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/>
          <a:p>
            <a:pPr lvl="0"/>
            <a:r>
              <a:rPr lang="en-US" dirty="0"/>
              <a:t>Click to edit Master title style</a:t>
            </a: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7391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 dirty="0"/>
              <a:t>Click to edit Master text styles</a:t>
            </a:r>
            <a:endParaRPr lang="en-US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828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l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248400"/>
            <a:ext cx="3048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ct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248400"/>
            <a:ext cx="15240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alpha val="100000"/>
                  </a:schemeClr>
                </a:solidFill>
                <a:latin typeface="+mn-lt"/>
              </a:defRPr>
            </a:lvl1pPr>
          </a:lstStyle>
          <a:p>
            <a:fld id="{6B5AEDE2-12D7-4E1B-9C78-21913B5431B8}" type="slidenum">
              <a:rPr lang="en-US">
                <a:solidFill>
                  <a:prstClr val="black">
                    <a:alpha val="10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alpha val="10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8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fontAlgn="base">
        <a:spcBef>
          <a:spcPct val="0"/>
        </a:spcBef>
        <a:spcAft>
          <a:spcPct val="0"/>
        </a:spcAft>
        <a:defRPr sz="4400" b="1">
          <a:solidFill>
            <a:schemeClr val="accent1">
              <a:shade val="50000"/>
            </a:schemeClr>
          </a:solidFill>
          <a:latin typeface="Cambria"/>
          <a:ea typeface="Cambria"/>
          <a:cs typeface="Cambria"/>
        </a:defRPr>
      </a:lvl1pPr>
      <a:lvl2pPr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2pPr>
      <a:lvl3pPr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3pPr>
      <a:lvl4pPr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4pPr>
      <a:lvl5pPr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Times New Roman"/>
        </a:defRPr>
      </a:lvl9pPr>
    </p:titleStyle>
    <p:bodyStyle>
      <a:lvl1pPr marL="342900" indent="-342900" algn="l" fontAlgn="base">
        <a:spcBef>
          <a:spcPct val="20000"/>
        </a:spcBef>
        <a:spcAft>
          <a:spcPct val="0"/>
        </a:spcAft>
        <a:buClr>
          <a:schemeClr val="accent2">
            <a:alpha val="100000"/>
          </a:schemeClr>
        </a:buClr>
        <a:buFont typeface="Wingdings"/>
        <a:buChar char="©"/>
        <a:defRPr sz="3200" i="1">
          <a:solidFill>
            <a:schemeClr val="tx1">
              <a:alpha val="100000"/>
            </a:schemeClr>
          </a:solidFill>
          <a:latin typeface="Cambria"/>
          <a:ea typeface="Cambria"/>
          <a:cs typeface="Cambria"/>
        </a:defRPr>
      </a:lvl1pPr>
      <a:lvl2pPr marL="742950" indent="-285750" algn="l" fontAlgn="base">
        <a:spcBef>
          <a:spcPct val="20000"/>
        </a:spcBef>
        <a:spcAft>
          <a:spcPct val="0"/>
        </a:spcAft>
        <a:buClr>
          <a:schemeClr val="tx2">
            <a:alpha val="100000"/>
          </a:schemeClr>
        </a:buClr>
        <a:buFont typeface="Wingdings"/>
        <a:buChar char="©"/>
        <a:defRPr sz="2800" i="1">
          <a:solidFill>
            <a:schemeClr val="tx1">
              <a:alpha val="100000"/>
            </a:schemeClr>
          </a:solidFill>
          <a:latin typeface="Cambria"/>
          <a:ea typeface="Cambria"/>
          <a:cs typeface="Cambria"/>
        </a:defRPr>
      </a:lvl2pPr>
      <a:lvl3pPr marL="1143000" indent="-228600" algn="l" fontAlgn="base">
        <a:spcBef>
          <a:spcPct val="20000"/>
        </a:spcBef>
        <a:spcAft>
          <a:spcPct val="0"/>
        </a:spcAft>
        <a:buClr>
          <a:schemeClr val="bg2">
            <a:alpha val="100000"/>
          </a:schemeClr>
        </a:buClr>
        <a:buFont typeface="Wingdings"/>
        <a:buChar char="©"/>
        <a:defRPr sz="2400" i="1">
          <a:solidFill>
            <a:schemeClr val="tx1">
              <a:alpha val="100000"/>
            </a:schemeClr>
          </a:solidFill>
          <a:latin typeface="Cambria"/>
          <a:ea typeface="Cambria"/>
          <a:cs typeface="Cambria"/>
        </a:defRPr>
      </a:lvl3pPr>
      <a:lvl4pPr marL="1600200" indent="-228600" algn="l" fontAlgn="base">
        <a:spcBef>
          <a:spcPct val="20000"/>
        </a:spcBef>
        <a:spcAft>
          <a:spcPct val="0"/>
        </a:spcAft>
        <a:buClr>
          <a:schemeClr val="accent2">
            <a:alpha val="100000"/>
          </a:schemeClr>
        </a:buClr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4pPr>
      <a:lvl5pPr marL="2057400" indent="-228600" algn="l" fontAlgn="base">
        <a:spcBef>
          <a:spcPct val="20000"/>
        </a:spcBef>
        <a:spcAft>
          <a:spcPct val="0"/>
        </a:spcAft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Font typeface="Wingdings"/>
        <a:buChar char="©"/>
        <a:defRPr sz="2000" i="1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667000" y="4572000"/>
            <a:ext cx="4724400" cy="1143000"/>
          </a:xfrm>
        </p:spPr>
        <p:txBody>
          <a:bodyPr/>
          <a:lstStyle/>
          <a:p>
            <a:r>
              <a:rPr lang="en-US" dirty="0" smtClean="0"/>
              <a:t>Vacation Cruise</a:t>
            </a:r>
            <a:endParaRPr lang="en-US" dirty="0"/>
          </a:p>
        </p:txBody>
      </p:sp>
      <p:pic>
        <p:nvPicPr>
          <p:cNvPr id="5" name="Picture 4" descr="FCT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00200"/>
            <a:ext cx="7023709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86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858000" cy="1143000"/>
          </a:xfrm>
        </p:spPr>
        <p:txBody>
          <a:bodyPr/>
          <a:lstStyle/>
          <a:p>
            <a:pPr algn="l"/>
            <a:r>
              <a:rPr lang="en-US" dirty="0" smtClean="0"/>
              <a:t>Northern </a:t>
            </a:r>
            <a:r>
              <a:rPr lang="en-US" dirty="0" smtClean="0"/>
              <a:t>Lights </a:t>
            </a:r>
            <a:r>
              <a:rPr lang="en-US" dirty="0" smtClean="0"/>
              <a:t>Cruise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6858000" cy="41148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Eight-day, seven-night cruise of the Alaska Inside Passage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May 6 through May 13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Alaskan ports: Skagway, Haines, and Juneau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Canadian port: Vancouver, British Columbia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257217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858000" cy="1143000"/>
          </a:xfrm>
        </p:spPr>
        <p:txBody>
          <a:bodyPr/>
          <a:lstStyle/>
          <a:p>
            <a:pPr algn="l"/>
            <a:r>
              <a:rPr lang="en-US" dirty="0" smtClean="0"/>
              <a:t>Cruise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6172200" cy="41148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Category H: Inside stateroom with two lower beds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Category D: Deluxe ocean view stateroom with sitting area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Category B: Superior deluxe ocean view stateroom, sitting area, and door that opens to a private balcony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37863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858000" cy="1143000"/>
          </a:xfrm>
        </p:spPr>
        <p:txBody>
          <a:bodyPr/>
          <a:lstStyle/>
          <a:p>
            <a:pPr algn="l"/>
            <a:r>
              <a:rPr lang="en-US" dirty="0" smtClean="0"/>
              <a:t>Cruise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3352800"/>
            <a:ext cx="3581400" cy="16764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i="0" dirty="0" smtClean="0"/>
              <a:t>Category H: $950</a:t>
            </a:r>
          </a:p>
          <a:p>
            <a:pPr>
              <a:buFont typeface="Wingdings" pitchFamily="2" charset="2"/>
              <a:buChar char="§"/>
            </a:pPr>
            <a:r>
              <a:rPr lang="en-US" sz="2400" i="0" dirty="0" smtClean="0"/>
              <a:t>Category D: $1,175</a:t>
            </a:r>
          </a:p>
          <a:p>
            <a:pPr>
              <a:buFont typeface="Wingdings" pitchFamily="2" charset="2"/>
              <a:buChar char="§"/>
            </a:pPr>
            <a:r>
              <a:rPr lang="en-US" sz="2400" i="0" dirty="0" smtClean="0"/>
              <a:t>Category B: $1,215</a:t>
            </a:r>
            <a:endParaRPr lang="en-US" sz="2400" i="0" dirty="0"/>
          </a:p>
        </p:txBody>
      </p:sp>
      <p:pic>
        <p:nvPicPr>
          <p:cNvPr id="4" name="Picture 2" descr="C:\Documents and Settings\Owner\Local Settings\Temporary Internet Files\Content.IE5\C783MBOD\MCj0431631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362200"/>
            <a:ext cx="27432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577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858000" cy="1143000"/>
          </a:xfrm>
        </p:spPr>
        <p:txBody>
          <a:bodyPr/>
          <a:lstStyle/>
          <a:p>
            <a:pPr algn="l"/>
            <a:r>
              <a:rPr lang="en-US" dirty="0" smtClean="0"/>
              <a:t>First Choice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6248400" cy="41148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1,000 First Choice points for each round-trip airfare booked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500 First Choice points for a car rental for two or more consecutive days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i="0" dirty="0" smtClean="0"/>
              <a:t>100 First Choice points for each overnight stay in a First Choice partner hotel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472173724"/>
      </p:ext>
    </p:extLst>
  </p:cSld>
  <p:clrMapOvr>
    <a:masterClrMapping/>
  </p:clrMapOvr>
</p:sld>
</file>

<file path=ppt/theme/theme1.xml><?xml version="1.0" encoding="utf-8"?>
<a:theme xmlns:a="http://schemas.openxmlformats.org/drawingml/2006/main" name="Japanese Waves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E47E7E"/>
      </a:hlink>
      <a:folHlink>
        <a:srgbClr val="C84447"/>
      </a:folHlink>
    </a:clrScheme>
    <a:fontScheme name="Japanese Wav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anchor="t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anchor="t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None/>
          <a:tabLst/>
          <a:defRPr kumimoji="0" lang="en-US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Times New Roman"/>
          </a:defRPr>
        </a:defPPr>
      </a:lstStyle>
    </a:lnDef>
  </a:objectDefaults>
  <a:extraClrSchemeLst>
    <a:extraClrScheme>
      <a:clrScheme name="Japanese Waves 1">
        <a:dk1>
          <a:srgbClr val="000000"/>
        </a:dk1>
        <a:lt1>
          <a:srgbClr val="DDDDDD"/>
        </a:lt1>
        <a:dk2>
          <a:srgbClr val="20326C"/>
        </a:dk2>
        <a:lt2>
          <a:srgbClr val="E3E2AA"/>
        </a:lt2>
        <a:accent1>
          <a:srgbClr val="B3A53D"/>
        </a:accent1>
        <a:accent2>
          <a:srgbClr val="4273B9"/>
        </a:accent2>
        <a:accent3>
          <a:srgbClr val="ABADBA"/>
        </a:accent3>
        <a:accent4>
          <a:srgbClr val="BDBDBD"/>
        </a:accent4>
        <a:accent5>
          <a:srgbClr val="D6CFAF"/>
        </a:accent5>
        <a:accent6>
          <a:srgbClr val="3B68A7"/>
        </a:accent6>
        <a:hlink>
          <a:srgbClr val="5B6C8D"/>
        </a:hlink>
        <a:folHlink>
          <a:srgbClr val="58804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apanese Waves 2">
        <a:dk1>
          <a:srgbClr val="2D2525"/>
        </a:dk1>
        <a:lt1>
          <a:srgbClr val="A7B4B7"/>
        </a:lt1>
        <a:dk2>
          <a:srgbClr val="061C62"/>
        </a:dk2>
        <a:lt2>
          <a:srgbClr val="484719"/>
        </a:lt2>
        <a:accent1>
          <a:srgbClr val="D8D688"/>
        </a:accent1>
        <a:accent2>
          <a:srgbClr val="5C6D90"/>
        </a:accent2>
        <a:accent3>
          <a:srgbClr val="D0D6D8"/>
        </a:accent3>
        <a:accent4>
          <a:srgbClr val="251E1E"/>
        </a:accent4>
        <a:accent5>
          <a:srgbClr val="E9E8C3"/>
        </a:accent5>
        <a:accent6>
          <a:srgbClr val="536282"/>
        </a:accent6>
        <a:hlink>
          <a:srgbClr val="365D96"/>
        </a:hlink>
        <a:folHlink>
          <a:srgbClr val="58684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panese Waves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808080"/>
        </a:accent1>
        <a:accent2>
          <a:srgbClr val="292929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242424"/>
        </a:accent6>
        <a:hlink>
          <a:srgbClr val="4D4D4D"/>
        </a:hlink>
        <a:folHlink>
          <a:srgbClr val="8D8D8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133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Japanese Waves</vt:lpstr>
      <vt:lpstr>Vacation Cruise</vt:lpstr>
      <vt:lpstr>Northern Lights Cruise</vt:lpstr>
      <vt:lpstr>Cruise Categories</vt:lpstr>
      <vt:lpstr>Cruise Prices</vt:lpstr>
      <vt:lpstr>First Choice Points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Cruise</dc:title>
  <dc:creator>Student Name</dc:creator>
  <cp:lastModifiedBy>Student Name</cp:lastModifiedBy>
  <cp:revision>6</cp:revision>
  <dcterms:created xsi:type="dcterms:W3CDTF">2010-04-26T22:03:11Z</dcterms:created>
  <dcterms:modified xsi:type="dcterms:W3CDTF">2010-04-27T01:03:30Z</dcterms:modified>
</cp:coreProperties>
</file>